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0" r:id="rId6"/>
    <p:sldId id="264" r:id="rId7"/>
    <p:sldId id="263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32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8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1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338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09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38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6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6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20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538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72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7760A-6D72-4C65-B2C4-0FBED9B48933}" type="datetimeFigureOut">
              <a:rPr lang="ru-RU" smtClean="0"/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E5982-8A02-4D08-B9EC-BACED79715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64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2%D0%BE%D0%BD%D0%BD%D0%B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/index.php?title=%D0%A7%D0%B5%D0%BB%D0%B4%D1%80%D0%BE%D0%BD&amp;action=edit&amp;redlink=1" TargetMode="External"/><Relationship Id="rId4" Type="http://schemas.openxmlformats.org/officeDocument/2006/relationships/hyperlink" Target="http://dic.academic.ru/dic.nsf/ruwiki/5567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hyperlink" Target="http://ru.wikipedia.org/w/index.php?title=%D0%A7%D0%B5%D0%BB%D0%B4%D1%80%D0%BE%D0%BD&amp;action=edit&amp;redlink=1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ru.wikipedia.org/wiki/%D0%A5%D0%B0%D0%BD%D0%B4%D1%80%D0%B5%D0%B4%D0%B2%D0%B5%D0%B9%D1%82" TargetMode="External"/><Relationship Id="rId4" Type="http://schemas.openxmlformats.org/officeDocument/2006/relationships/hyperlink" Target="http://ru.wikipedia.org/w/index.php?title=%D0%9A%D0%B2%D0%B8%D0%BD%D1%82%D0%B0%D0%BB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2%D0%BE%D1%83%D0%BD_(%D0%B5%D0%B4%D0%B8%D0%BD%D0%B8%D1%86%D0%B0_%D0%B8%D0%B7%D0%BC%D0%B5%D1%80%D0%B5%D0%BD%D0%B8%D1%8F)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3123779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МЕРЫ  ИЗМЕРЕНИЯ</a:t>
            </a:r>
            <a:br>
              <a:rPr lang="ru-RU" sz="5400" b="1" dirty="0" smtClean="0"/>
            </a:br>
            <a:r>
              <a:rPr lang="ru-RU" sz="5400" b="1" dirty="0" smtClean="0"/>
              <a:t> МАССЫ 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8" b="99129" l="122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7088" y="3174574"/>
            <a:ext cx="4101827" cy="3525763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796136" y="3789040"/>
            <a:ext cx="0" cy="114841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3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45" y="221541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490728" cy="244827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 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быту издавна меры массы называются мерами веса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Изображение рычажных весов встречается в египетских памятниках, созданных за много столетий  до нашей эры.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Карат – вес семени одного из видов бобов. </a:t>
            </a:r>
            <a:b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Единица веса у древних народов устанавливалась по природным образцам. Чаще всего за единицу веса принимался вес какого-либо зерна.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 А теперь познакомимся  во старинными мерами   России.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80112" y="3561475"/>
            <a:ext cx="2143125" cy="2857500"/>
          </a:xfrm>
          <a:prstGeom prst="rect">
            <a:avLst/>
          </a:prstGeom>
        </p:spPr>
      </p:pic>
      <p:pic>
        <p:nvPicPr>
          <p:cNvPr id="2052" name="Рисунок 6" descr="C:\Documents and Settings\All Users\Документы\физика\физика 0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1255713" cy="2486025"/>
          </a:xfrm>
          <a:prstGeom prst="rect">
            <a:avLst/>
          </a:prstGeom>
          <a:noFill/>
          <a:ln w="57150">
            <a:solidFill>
              <a:srgbClr val="948A5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6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141045"/>
              </p:ext>
            </p:extLst>
          </p:nvPr>
        </p:nvGraphicFramePr>
        <p:xfrm>
          <a:off x="827584" y="764704"/>
          <a:ext cx="7416823" cy="5253216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96144"/>
                <a:gridCol w="1511884"/>
                <a:gridCol w="1124261"/>
                <a:gridCol w="348453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Меры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веса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Значение в других измерениях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В кило-граммах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Примечание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06893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Берковец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10 пудов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400 гривны (фунтов)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800 гривенок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163,8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Берковец - от названия острова </a:t>
                      </a:r>
                      <a:r>
                        <a:rPr lang="ru-RU" sz="1600" b="1" dirty="0" err="1">
                          <a:effectLst/>
                        </a:rPr>
                        <a:t>Бьерк</a:t>
                      </a:r>
                      <a:r>
                        <a:rPr lang="ru-RU" sz="1600" b="1" dirty="0">
                          <a:effectLst/>
                        </a:rPr>
                        <a:t>. Так на Руси называлась мера веса в 10 пудов, как раз стандартная бочка с воском, которую один человек мог закатить на купеческую ладью, плывущую на этот самый остров.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829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Ласт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72 пуда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1179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(1 тонна)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</a:rPr>
                        <a:t>Единица массы , применявшаяся при определении массы грузов, перевозимых на судах;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99268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Пуд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40 фунтов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16,38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(0,1638 центнера)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Применялся уже в 12 веке.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Пуд - это не только мера </a:t>
                      </a:r>
                      <a:r>
                        <a:rPr lang="ru-RU" sz="1600" b="1" dirty="0" err="1">
                          <a:effectLst/>
                        </a:rPr>
                        <a:t>веса,но</a:t>
                      </a:r>
                      <a:r>
                        <a:rPr lang="ru-RU" sz="1600" b="1" dirty="0">
                          <a:effectLst/>
                        </a:rPr>
                        <a:t> и </a:t>
                      </a:r>
                      <a:r>
                        <a:rPr lang="ru-RU" sz="1600" b="1" dirty="0" err="1">
                          <a:effectLst/>
                        </a:rPr>
                        <a:t>весоизмерительное</a:t>
                      </a:r>
                      <a:r>
                        <a:rPr lang="ru-RU" sz="1600" b="1" dirty="0">
                          <a:effectLst/>
                        </a:rPr>
                        <a:t>  устройство. "Пуд" - разновидность весов с переменной точкой опоры и неподвижной гирей. Пуд как единица массы был отменен в СССР в 1924г.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1584176" cy="240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4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410769"/>
              </p:ext>
            </p:extLst>
          </p:nvPr>
        </p:nvGraphicFramePr>
        <p:xfrm>
          <a:off x="755576" y="711540"/>
          <a:ext cx="7488832" cy="576072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00200"/>
                <a:gridCol w="1296144"/>
                <a:gridCol w="936104"/>
                <a:gridCol w="3456384"/>
              </a:tblGrid>
              <a:tr h="1008111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Безмен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2,5 гривны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1,022 (1,024)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effectLst/>
                        </a:rPr>
                        <a:t>единица древнего русск. веса. Торговая книга так объясняет эту единицу: в безмене весит пол 3 я фунта, а малых гривенок в безмене 5 гривенок; а в </a:t>
                      </a:r>
                      <a:r>
                        <a:rPr lang="ru-RU" sz="1800" b="1" dirty="0" err="1" smtClean="0">
                          <a:effectLst/>
                        </a:rPr>
                        <a:t>полубезмене</a:t>
                      </a:r>
                      <a:r>
                        <a:rPr lang="ru-RU" sz="1800" b="1" dirty="0" smtClean="0">
                          <a:effectLst/>
                        </a:rPr>
                        <a:t> пол 3 и гривенки малых, а золотников в безмене 240 золотников, а в </a:t>
                      </a:r>
                      <a:r>
                        <a:rPr lang="ru-RU" sz="1800" b="1" dirty="0" err="1" smtClean="0">
                          <a:effectLst/>
                        </a:rPr>
                        <a:t>полубезмене</a:t>
                      </a:r>
                      <a:r>
                        <a:rPr lang="ru-RU" sz="1800" b="1" dirty="0" smtClean="0">
                          <a:effectLst/>
                        </a:rPr>
                        <a:t> 120</a:t>
                      </a: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5001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Гривенка большая (гривна) позднее</a:t>
                      </a:r>
                      <a:br>
                        <a:rPr lang="ru-RU" sz="1800" b="1" dirty="0">
                          <a:effectLst/>
                        </a:rPr>
                      </a:br>
                      <a:r>
                        <a:rPr lang="ru-RU" sz="1800" b="1" dirty="0">
                          <a:effectLst/>
                        </a:rPr>
                        <a:t>Фунт торговый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32 лота</a:t>
                      </a:r>
                      <a:br>
                        <a:rPr lang="ru-RU" sz="1800" b="1">
                          <a:effectLst/>
                        </a:rPr>
                      </a:br>
                      <a:r>
                        <a:rPr lang="ru-RU" sz="1800" b="1">
                          <a:effectLst/>
                        </a:rPr>
                        <a:t>1/40 пуда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0,4095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мера массы (веса); денежно-весовая ( гривна серебра — в монетах, ломе или слитках) и денежно-счетная ( гривна — в монетах) единица в Др. Руси.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145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Либра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72 золотника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0,3071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4580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Лот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>
                          <a:effectLst/>
                        </a:rPr>
                        <a:t>3 золотника</a:t>
                      </a:r>
                      <a:endParaRPr lang="ru-RU" sz="18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effectLst/>
                        </a:rPr>
                        <a:t>12,8г</a:t>
                      </a: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единица содержания благородных металлов в сплаве или изделии. Русская мера массы, применявшаяся в 18 - нач. 20 вв</a:t>
                      </a:r>
                      <a:r>
                        <a:rPr lang="ru-RU" sz="18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6410" r="98718">
                        <a14:foregroundMark x1="73077" y1="77189" x2="73077" y2="77189"/>
                        <a14:backgroundMark x1="11538" y1="14664" x2="11538" y2="14664"/>
                        <a14:backgroundMark x1="26923" y1="8350" x2="26923" y2="8350"/>
                        <a14:backgroundMark x1="33761" y1="4481" x2="33761" y2="4481"/>
                        <a14:backgroundMark x1="95299" y1="26680" x2="95299" y2="2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86" y="2276872"/>
            <a:ext cx="115576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616732"/>
              </p:ext>
            </p:extLst>
          </p:nvPr>
        </p:nvGraphicFramePr>
        <p:xfrm>
          <a:off x="827584" y="1124743"/>
          <a:ext cx="7488832" cy="396044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08996"/>
                <a:gridCol w="1197369"/>
                <a:gridCol w="1066043"/>
                <a:gridCol w="3816424"/>
              </a:tblGrid>
              <a:tr h="146647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Золотник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96 долей </a:t>
                      </a:r>
                      <a:br>
                        <a:rPr lang="ru-RU" sz="1600" b="1" dirty="0">
                          <a:effectLst/>
                        </a:rPr>
                      </a:br>
                      <a:r>
                        <a:rPr lang="ru-RU" sz="1600" b="1" dirty="0">
                          <a:effectLst/>
                        </a:rPr>
                        <a:t>25 почек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4,26 г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endParaRPr lang="ru-RU" sz="1600" b="1" dirty="0">
                        <a:effectLst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Предполагается, что оно происходит от слова </a:t>
                      </a:r>
                      <a:r>
                        <a:rPr lang="ru-RU" sz="1600" b="1" dirty="0" err="1">
                          <a:effectLst/>
                        </a:rPr>
                        <a:t>златник</a:t>
                      </a:r>
                      <a:r>
                        <a:rPr lang="ru-RU" sz="1600" b="1" dirty="0">
                          <a:effectLst/>
                        </a:rPr>
                        <a:t>- названия </a:t>
                      </a:r>
                      <a:r>
                        <a:rPr lang="ru-RU" sz="1600" b="1" dirty="0" smtClean="0">
                          <a:effectLst/>
                        </a:rPr>
                        <a:t>монеты. </a:t>
                      </a:r>
                      <a:r>
                        <a:rPr lang="ru-RU" sz="1600" b="1" dirty="0">
                          <a:effectLst/>
                        </a:rPr>
                        <a:t>С конца </a:t>
                      </a:r>
                      <a:r>
                        <a:rPr lang="en-US" sz="1600" b="1" dirty="0">
                          <a:effectLst/>
                        </a:rPr>
                        <a:t>XVI </a:t>
                      </a:r>
                      <a:r>
                        <a:rPr lang="ru-RU" sz="1600" b="1" dirty="0">
                          <a:effectLst/>
                        </a:rPr>
                        <a:t>в. служил единицей веса драгоценных металлов и камней.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2792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Скрупул (аптекарский)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20 гран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1,244г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старинная </a:t>
                      </a:r>
                      <a:r>
                        <a:rPr lang="ru-RU" sz="1600" b="1" dirty="0">
                          <a:effectLst/>
                        </a:rPr>
                        <a:t>единица аптекарского веса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6979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Гран (аптекарский)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62,209 мг 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От латинского слова </a:t>
                      </a:r>
                      <a:r>
                        <a:rPr lang="ru-RU" sz="1600" b="1" dirty="0" err="1">
                          <a:effectLst/>
                        </a:rPr>
                        <a:t>гранум</a:t>
                      </a:r>
                      <a:r>
                        <a:rPr lang="ru-RU" sz="1600" b="1" dirty="0">
                          <a:effectLst/>
                        </a:rPr>
                        <a:t> –зерно, крупинка, в русской системе мер использовалась как единица веса для лекарств и драгоценных камней, в частности для взвешивания жемчужин.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4195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>
                          <a:effectLst/>
                        </a:rPr>
                        <a:t>Доля</a:t>
                      </a:r>
                      <a:endParaRPr lang="ru-RU" sz="1600" b="1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1/96 золотника</a:t>
                      </a: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</a:rPr>
                        <a:t>44,43 мг. 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ru-RU" sz="1600" b="1" dirty="0">
                          <a:effectLst/>
                        </a:rPr>
                        <a:t>Самая мелкая старорусская единица измерения массы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1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457200"/>
            <a:ext cx="7010400" cy="990600"/>
          </a:xfrm>
        </p:spPr>
        <p:txBody>
          <a:bodyPr/>
          <a:lstStyle/>
          <a:p>
            <a:r>
              <a:rPr lang="ru-RU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Заголовок слайда</a:t>
            </a:r>
          </a:p>
        </p:txBody>
      </p:sp>
      <p:pic>
        <p:nvPicPr>
          <p:cNvPr id="2050" name="Picture 2" descr="C:\Users\Светлана\Desktop\Рисуно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2743200"/>
            <a:ext cx="6400800" cy="1752600"/>
          </a:xfrm>
        </p:spPr>
        <p:txBody>
          <a:bodyPr/>
          <a:lstStyle/>
          <a:p>
            <a:r>
              <a:rPr lang="ru-RU"/>
              <a:t>текст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88640"/>
            <a:ext cx="52635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Английские меры веса</a:t>
            </a:r>
            <a:endParaRPr lang="ru-RU" sz="4000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0313"/>
              </p:ext>
            </p:extLst>
          </p:nvPr>
        </p:nvGraphicFramePr>
        <p:xfrm>
          <a:off x="216309" y="1124744"/>
          <a:ext cx="8712968" cy="4501580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12167"/>
                <a:gridCol w="2331576"/>
                <a:gridCol w="1321137"/>
                <a:gridCol w="3548088"/>
              </a:tblGrid>
              <a:tr h="1696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effectLst/>
                          <a:hlinkClick r:id="rId3" tooltip="Тонна"/>
                        </a:rPr>
                        <a:t>Тонна</a:t>
                      </a:r>
                      <a:r>
                        <a:rPr lang="ru-RU" sz="1800" dirty="0">
                          <a:effectLst/>
                        </a:rPr>
                        <a:t> большая (длинная) (</a:t>
                      </a:r>
                      <a:r>
                        <a:rPr lang="ru-RU" sz="1800" dirty="0" err="1">
                          <a:effectLst/>
                        </a:rPr>
                        <a:t>long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ru-RU" sz="1800" dirty="0" err="1">
                          <a:effectLst/>
                        </a:rPr>
                        <a:t>ton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20 </a:t>
                      </a:r>
                      <a:r>
                        <a:rPr lang="ru-RU" sz="1800" dirty="0" err="1">
                          <a:effectLst/>
                        </a:rPr>
                        <a:t>хандредвейтам</a:t>
                      </a:r>
                      <a:r>
                        <a:rPr lang="ru-RU" sz="1800" dirty="0">
                          <a:effectLst/>
                        </a:rPr>
                        <a:t> (квинталам) = 2240 фунтов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1016,05 кг.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Единица измерения массы в английской системе мер. Она была заменена метрической тонной после официального перехода на </a:t>
                      </a:r>
                      <a:r>
                        <a:rPr lang="ru-RU" sz="1800" u="sng" dirty="0">
                          <a:effectLst/>
                          <a:hlinkClick r:id="rId4"/>
                        </a:rPr>
                        <a:t>метрическую систему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1234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Тонна малая (короткая) (short ton)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20 хандредвейтам малым (центалам) = 2000 фунтов = 32000 унций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907,185 кг.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Единица измерения массы в английской системе мер.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  <a:tr h="1346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Киль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 </a:t>
                      </a:r>
                      <a:r>
                        <a:rPr lang="ru-RU" sz="1800" u="sng">
                          <a:effectLst/>
                          <a:hlinkClick r:id="rId5" tooltip="Челдрон (страница отсутствует)"/>
                        </a:rPr>
                        <a:t>челдронам</a:t>
                      </a:r>
                      <a:r>
                        <a:rPr lang="ru-RU" sz="1800">
                          <a:effectLst/>
                        </a:rPr>
                        <a:t> = 424 хандредвейтам =  47488 фунтов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21540,16 кг.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Мера веса, применяемая в Англии обычно в отношении каменного угля.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313" marR="5031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61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5715000" cy="452596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548577"/>
              </p:ext>
            </p:extLst>
          </p:nvPr>
        </p:nvGraphicFramePr>
        <p:xfrm>
          <a:off x="467545" y="476673"/>
          <a:ext cx="7992888" cy="4536503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146924"/>
                <a:gridCol w="1438724"/>
                <a:gridCol w="1800787"/>
                <a:gridCol w="3606453"/>
              </a:tblGrid>
              <a:tr h="1585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 err="1">
                          <a:effectLst/>
                          <a:hlinkClick r:id="rId3" tooltip="Челдрон (страница отсутствует)"/>
                        </a:rPr>
                        <a:t>Челдрон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ru-RU" sz="1800" dirty="0" err="1">
                          <a:effectLst/>
                        </a:rPr>
                        <a:t>chaldron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1/8 киля = 53 </a:t>
                      </a:r>
                      <a:r>
                        <a:rPr lang="ru-RU" sz="1800" dirty="0" err="1">
                          <a:effectLst/>
                        </a:rPr>
                        <a:t>хандредвейтам</a:t>
                      </a:r>
                      <a:r>
                        <a:rPr lang="ru-RU" sz="1800" dirty="0">
                          <a:effectLst/>
                        </a:rPr>
                        <a:t> = 5936 фунтов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2692,52 кг.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Британская мера объема угля и кокса в Англии.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Унция (</a:t>
                      </a:r>
                      <a:r>
                        <a:rPr lang="ru-RU" sz="1800" dirty="0" err="1">
                          <a:effectLst/>
                        </a:rPr>
                        <a:t>ounce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= 16 драхмам = 437,5 гранам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28,35 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Унция в переводе означает 1/12-я часть целого. В современном мире принята тройская унция, которая равняется 31,1035 грамма, служит для меры  драгоценных металлов.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>
                          <a:effectLst/>
                          <a:hlinkClick r:id="rId4" tooltip="Квинтал (страница отсутствует)"/>
                        </a:rPr>
                        <a:t>Квинтал</a:t>
                      </a:r>
                      <a:r>
                        <a:rPr lang="ru-RU" sz="1800">
                          <a:effectLst/>
                        </a:rPr>
                        <a:t> (quintal)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 большой </a:t>
                      </a:r>
                      <a:r>
                        <a:rPr lang="ru-RU" sz="1800" u="sng">
                          <a:effectLst/>
                          <a:hlinkClick r:id="rId5" tooltip="Хандредвейт"/>
                        </a:rPr>
                        <a:t>хандредвейт</a:t>
                      </a:r>
                      <a:r>
                        <a:rPr lang="ru-RU" sz="1800">
                          <a:effectLst/>
                        </a:rPr>
                        <a:t> = 112 фунтам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50,802 кг.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Единица массы во многих странах Лат. Америки, в Испании и Португалии.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Рисунок 5" descr="Описание: C:\Users\Лена\Desktop\чалдрон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43" y="851103"/>
            <a:ext cx="1359098" cy="110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Рисунок 3" descr="Описание: C:\Users\Лена\Desktop\унция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650" y="2420888"/>
            <a:ext cx="13049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74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5715000" cy="4525963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C:\Users\Светлана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87896"/>
              </p:ext>
            </p:extLst>
          </p:nvPr>
        </p:nvGraphicFramePr>
        <p:xfrm>
          <a:off x="611559" y="476672"/>
          <a:ext cx="7848873" cy="6014363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036905"/>
                <a:gridCol w="1408027"/>
                <a:gridCol w="1762366"/>
                <a:gridCol w="3641575"/>
              </a:tblGrid>
              <a:tr h="172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Фунт (</a:t>
                      </a:r>
                      <a:r>
                        <a:rPr lang="ru-RU" sz="1800" dirty="0" err="1">
                          <a:effectLst/>
                        </a:rPr>
                        <a:t>pound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16 унциям = 7000 </a:t>
                      </a:r>
                      <a:r>
                        <a:rPr lang="ru-RU" sz="1800" dirty="0" err="1">
                          <a:effectLst/>
                        </a:rPr>
                        <a:t>гранов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= 453,6 г.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Традиционная мера веса вне метрической системы, имевшая разные стандарты в различные эпохи и в разных странах.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113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Драхма (dram)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1/16 унции = 27,34375 гран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1,78 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Британская аптекарская система мер веса в XV—XX вв. применялась в области фармацевтики.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1454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  <a:hlinkClick r:id="rId3" tooltip="Стоун (единица измерения)"/>
                        </a:rPr>
                        <a:t>Стоун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(</a:t>
                      </a:r>
                      <a:r>
                        <a:rPr lang="ru-RU" sz="1800" dirty="0" err="1">
                          <a:effectLst/>
                        </a:rPr>
                        <a:t>stone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1/2 квартера большого = 1/8 хандредвейта большого = 14 фунтам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6,350293 кг.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Британская единица измерения массы. В Великобритании и Ирландии используется как единица массы тела человека.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  <a:tr h="80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Гран (</a:t>
                      </a:r>
                      <a:r>
                        <a:rPr lang="en-US" sz="1800">
                          <a:effectLst/>
                        </a:rPr>
                        <a:t>grain</a:t>
                      </a:r>
                      <a:r>
                        <a:rPr lang="ru-RU" sz="1800">
                          <a:effectLst/>
                        </a:rPr>
                        <a:t>)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 1/7000 фунта 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=0,0648 г.</a:t>
                      </a:r>
                      <a:endParaRPr lang="ru-RU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Мера веса, изначально соответствовавшая весу одного пшеничного зерна.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5179" marR="45179" marT="0" marB="0"/>
                </a:tc>
              </a:tr>
            </a:tbl>
          </a:graphicData>
        </a:graphic>
      </p:graphicFrame>
      <p:pic>
        <p:nvPicPr>
          <p:cNvPr id="4098" name="Рисунок 1" descr="Описание: C:\Users\Лена\Desktop\фун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836712"/>
            <a:ext cx="13811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Рисунок 4" descr="Описание: C:\Users\Лена\Desktop\драхма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448" y="2420888"/>
            <a:ext cx="1735977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9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598</Words>
  <Application>Microsoft Office PowerPoint</Application>
  <PresentationFormat>Экран (4:3)</PresentationFormat>
  <Paragraphs>101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МЕРЫ  ИЗМЕРЕНИЯ  МАССЫ </vt:lpstr>
      <vt:lpstr>  В быту издавна меры массы называются мерами веса. Изображение рычажных весов встречается в египетских памятниках, созданных за много столетий  до нашей эры. Карат – вес семени одного из видов бобов.  Единица веса у древних народов устанавливалась по природным образцам. Чаще всего за единицу веса принимался вес какого-либо зерна.   А теперь познакомимся  во старинными мерами   России.</vt:lpstr>
      <vt:lpstr>Презентация PowerPoint</vt:lpstr>
      <vt:lpstr>Презентация PowerPoint</vt:lpstr>
      <vt:lpstr>Презентация PowerPoint</vt:lpstr>
      <vt:lpstr>Заголовок слайда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 ИЗМЕРЕНИЯ  МАССЫ НА РУСИ</dc:title>
  <dc:creator>Светлана</dc:creator>
  <cp:lastModifiedBy>Admin</cp:lastModifiedBy>
  <cp:revision>19</cp:revision>
  <dcterms:created xsi:type="dcterms:W3CDTF">2012-05-09T13:57:36Z</dcterms:created>
  <dcterms:modified xsi:type="dcterms:W3CDTF">2013-04-03T14:54:05Z</dcterms:modified>
</cp:coreProperties>
</file>